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4E57F15-974A-41C0-A4C7-4497AE7715F8}" type="datetimeFigureOut">
              <a:rPr lang="et-EE" smtClean="0"/>
              <a:t>6.11.2014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7761022-A7E5-4EA3-B633-1F282118445F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oppefilm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PowerPoint_Presentation1.ppt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sz="5300" b="1" dirty="0">
                <a:solidFill>
                  <a:schemeClr val="bg1"/>
                </a:solidFill>
              </a:rPr>
              <a:t>Tahvelarvuti </a:t>
            </a:r>
            <a:r>
              <a:rPr lang="et-EE" dirty="0" smtClean="0"/>
              <a:t>ainetunnis – kes on targem, kas õpetaja või õpilane?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 rot="360000">
            <a:off x="3191969" y="4859372"/>
            <a:ext cx="4836456" cy="101825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t-E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Karin </a:t>
            </a:r>
            <a:r>
              <a:rPr lang="et-EE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Tepaskent</a:t>
            </a:r>
            <a:endParaRPr lang="et-E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t-E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Anne Reiljan</a:t>
            </a:r>
          </a:p>
          <a:p>
            <a:endParaRPr lang="et-E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21. oktoober 2014 </a:t>
            </a:r>
            <a:endParaRPr lang="et-EE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8152"/>
            <a:ext cx="12382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0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et-EE" sz="4400" dirty="0" smtClean="0">
                <a:solidFill>
                  <a:srgbClr val="002060"/>
                </a:solidFill>
              </a:rPr>
              <a:t>Järeldused meie uuringust</a:t>
            </a:r>
            <a:endParaRPr lang="et-EE" sz="4400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556792"/>
            <a:ext cx="7467600" cy="4752528"/>
          </a:xfrm>
        </p:spPr>
        <p:txBody>
          <a:bodyPr>
            <a:normAutofit/>
          </a:bodyPr>
          <a:lstStyle/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õpilased kasutavad õpetajatest tunduvalt rohkem tahvelarvuteid </a:t>
            </a: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õppetundides kasutavad õpetajad erinevaid rakendusi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minimaalselt</a:t>
            </a:r>
          </a:p>
          <a:p>
            <a:pPr marL="0" indent="0">
              <a:buNone/>
            </a:pPr>
            <a:endParaRPr lang="et-E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õpetajatel on vähe oskusi, sest erinevatel põhjustel isiklikud tahvelarvutid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puuduvad</a:t>
            </a:r>
          </a:p>
          <a:p>
            <a:pPr marL="0" indent="0">
              <a:buNone/>
            </a:pPr>
            <a:endParaRPr lang="et-E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täiendkoolitused on vajalikud ning neile peaks järgnema tahvelarvutite kasutuselevõtt koolides, vastasel juhul koolitusel õpitu unustatakse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471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933807"/>
          </a:xfrm>
        </p:spPr>
        <p:txBody>
          <a:bodyPr/>
          <a:lstStyle/>
          <a:p>
            <a:pPr algn="ctr"/>
            <a:r>
              <a:rPr lang="et-EE" sz="3200" b="1" dirty="0" smtClean="0">
                <a:solidFill>
                  <a:srgbClr val="002060"/>
                </a:solidFill>
              </a:rPr>
              <a:t>Lisame veel …</a:t>
            </a:r>
            <a:endParaRPr lang="et-EE" sz="3200" b="1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228632" cy="2540860"/>
          </a:xfrm>
        </p:spPr>
        <p:txBody>
          <a:bodyPr>
            <a:normAutofit fontScale="92500"/>
          </a:bodyPr>
          <a:lstStyle/>
          <a:p>
            <a:r>
              <a:rPr lang="et-EE" u="sng" dirty="0">
                <a:hlinkClick r:id="rId3"/>
              </a:rPr>
              <a:t>http://</a:t>
            </a:r>
            <a:r>
              <a:rPr lang="et-EE" u="sng" dirty="0" smtClean="0">
                <a:hlinkClick r:id="rId3"/>
              </a:rPr>
              <a:t>bit.ly/oppefilm</a:t>
            </a:r>
            <a:endParaRPr lang="et-EE" u="sng" dirty="0" smtClean="0"/>
          </a:p>
          <a:p>
            <a:endParaRPr lang="et-EE" u="sng" dirty="0"/>
          </a:p>
          <a:p>
            <a:endParaRPr lang="et-EE" dirty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Kursusel </a:t>
            </a:r>
            <a:r>
              <a:rPr lang="et-EE" dirty="0"/>
              <a:t>„</a:t>
            </a:r>
            <a:r>
              <a:rPr lang="et-EE" dirty="0" err="1"/>
              <a:t>IPadide</a:t>
            </a:r>
            <a:r>
              <a:rPr lang="et-EE" dirty="0"/>
              <a:t> kasutamine aineõppes“</a:t>
            </a:r>
          </a:p>
          <a:p>
            <a:r>
              <a:rPr lang="et-EE" dirty="0"/>
              <a:t>valminud </a:t>
            </a:r>
            <a:r>
              <a:rPr lang="et-EE" dirty="0" smtClean="0"/>
              <a:t>õppefilm</a:t>
            </a:r>
            <a:endParaRPr lang="et-EE" dirty="0"/>
          </a:p>
          <a:p>
            <a:r>
              <a:rPr lang="et-EE" dirty="0"/>
              <a:t> </a:t>
            </a:r>
          </a:p>
          <a:p>
            <a:endParaRPr lang="et-EE" u="sng" dirty="0" smtClean="0"/>
          </a:p>
          <a:p>
            <a:endParaRPr lang="et-EE" u="sng" dirty="0" smtClean="0"/>
          </a:p>
          <a:p>
            <a:endParaRPr lang="et-EE" u="sng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87693"/>
              </p:ext>
            </p:extLst>
          </p:nvPr>
        </p:nvGraphicFramePr>
        <p:xfrm>
          <a:off x="3923928" y="260648"/>
          <a:ext cx="4752528" cy="6145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sitlus" r:id="rId4" imgW="3427426" imgH="4570585" progId="PowerPoint.Show.12">
                  <p:embed/>
                </p:oleObj>
              </mc:Choice>
              <mc:Fallback>
                <p:oleObj name="Esitlus" r:id="rId4" imgW="3427426" imgH="457058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3928" y="260648"/>
                        <a:ext cx="4752528" cy="6145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2" y="371703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TÄNAME !</a:t>
            </a:r>
            <a:endParaRPr lang="et-EE" dirty="0"/>
          </a:p>
        </p:txBody>
      </p:sp>
      <p:pic>
        <p:nvPicPr>
          <p:cNvPr id="5" name="Pildi kohatäi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r="12691"/>
          <a:stretch>
            <a:fillRect/>
          </a:stretch>
        </p:blipFill>
        <p:spPr/>
      </p:pic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219200" y="5416152"/>
            <a:ext cx="6705600" cy="605135"/>
          </a:xfrm>
        </p:spPr>
        <p:txBody>
          <a:bodyPr>
            <a:normAutofit/>
          </a:bodyPr>
          <a:lstStyle/>
          <a:p>
            <a:pPr algn="l"/>
            <a:r>
              <a:rPr lang="et-EE" sz="800" dirty="0" smtClean="0"/>
              <a:t>.</a:t>
            </a:r>
            <a:endParaRPr lang="et-EE" sz="800" dirty="0"/>
          </a:p>
        </p:txBody>
      </p:sp>
    </p:spTree>
    <p:extLst>
      <p:ext uri="{BB962C8B-B14F-4D97-AF65-F5344CB8AC3E}">
        <p14:creationId xmlns:p14="http://schemas.microsoft.com/office/powerpoint/2010/main" val="15896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/>
          <a:lstStyle/>
          <a:p>
            <a:r>
              <a:rPr lang="et-EE" sz="4400" dirty="0" smtClean="0">
                <a:solidFill>
                  <a:srgbClr val="002060"/>
                </a:solidFill>
              </a:rPr>
              <a:t>Digipädevus </a:t>
            </a:r>
            <a:endParaRPr lang="et-EE" sz="4400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11560" y="1412776"/>
            <a:ext cx="8064896" cy="4824536"/>
          </a:xfrm>
        </p:spPr>
        <p:txBody>
          <a:bodyPr>
            <a:normAutofit fontScale="92500" lnSpcReduction="10000"/>
          </a:bodyPr>
          <a:lstStyle/>
          <a:p>
            <a:r>
              <a:rPr lang="et-EE" sz="1900" dirty="0">
                <a:latin typeface="Arial" panose="020B0604020202020204" pitchFamily="34" charset="0"/>
                <a:cs typeface="Arial" panose="020B0604020202020204" pitchFamily="34" charset="0"/>
              </a:rPr>
              <a:t>suutlikkus kasutada uuenevat digitehnoloogiat toimetulekuks kiiresti muutuvas ühiskonnas nii õppimisel, kodanikuna tegutsedes kui ka kogukondades suheldes; </a:t>
            </a:r>
            <a:endParaRPr lang="et-E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leida </a:t>
            </a:r>
            <a:r>
              <a:rPr lang="et-EE" sz="1900" dirty="0">
                <a:latin typeface="Arial" panose="020B0604020202020204" pitchFamily="34" charset="0"/>
                <a:cs typeface="Arial" panose="020B0604020202020204" pitchFamily="34" charset="0"/>
              </a:rPr>
              <a:t>ja säilitada digivahendite abil infot ning hinnata selle asjakohasust ja usaldusväärsust; </a:t>
            </a:r>
            <a:endParaRPr lang="et-E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osaleda digitaalses sisuloomes, sh tekstide, piltide, multimeediumide loomisel ja kasutamisel; </a:t>
            </a:r>
          </a:p>
          <a:p>
            <a:pPr marL="0" indent="0">
              <a:buNone/>
            </a:pPr>
            <a:endParaRPr lang="et-E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kasutada </a:t>
            </a:r>
            <a:r>
              <a:rPr lang="et-EE" sz="1900" dirty="0">
                <a:latin typeface="Arial" panose="020B0604020202020204" pitchFamily="34" charset="0"/>
                <a:cs typeface="Arial" panose="020B0604020202020204" pitchFamily="34" charset="0"/>
              </a:rPr>
              <a:t>probleemilahenduseks sobivaid digivahendeid ja võtteid, suhelda ja teha koostööd erinevates digikeskkondades; </a:t>
            </a:r>
            <a:endParaRPr lang="et-E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olla </a:t>
            </a:r>
            <a:r>
              <a:rPr lang="et-EE" sz="1900" dirty="0">
                <a:latin typeface="Arial" panose="020B0604020202020204" pitchFamily="34" charset="0"/>
                <a:cs typeface="Arial" panose="020B0604020202020204" pitchFamily="34" charset="0"/>
              </a:rPr>
              <a:t>teadlik digikeskkonna ohtudest ning osata kaitsta oma privaatsust, isikuandmeid ja digitaalset identiteeti; </a:t>
            </a:r>
            <a:endParaRPr lang="et-E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järgida </a:t>
            </a:r>
            <a:r>
              <a:rPr lang="et-EE" sz="1900" dirty="0">
                <a:latin typeface="Arial" panose="020B0604020202020204" pitchFamily="34" charset="0"/>
                <a:cs typeface="Arial" panose="020B0604020202020204" pitchFamily="34" charset="0"/>
              </a:rPr>
              <a:t>digikeskkonnas samu moraali- ja väärtuspõhimõtteid nagu igapäevaelus.</a:t>
            </a:r>
          </a:p>
          <a:p>
            <a:pPr marL="0" indent="0">
              <a:buNone/>
            </a:pPr>
            <a:endParaRPr lang="et-E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Jõustus 01.09.2014 </a:t>
            </a:r>
            <a:r>
              <a:rPr lang="et-EE" sz="1400" dirty="0">
                <a:latin typeface="Arial" panose="020B0604020202020204" pitchFamily="34" charset="0"/>
                <a:cs typeface="Arial" panose="020B0604020202020204" pitchFamily="34" charset="0"/>
              </a:rPr>
              <a:t>(Põhikooli riiklik õppekava)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623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>
                <a:solidFill>
                  <a:srgbClr val="002060"/>
                </a:solidFill>
              </a:rPr>
              <a:t>Probleemi sõnastamine ja eesmärk</a:t>
            </a:r>
            <a:endParaRPr lang="et-EE" sz="4400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Seoses õppekavas oleva digipädevusega soovisime teada, 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kui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paljud õpilased ja õpetajad </a:t>
            </a: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t-EE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valmis uuenevat tehnoloogiat tundides kasutama </a:t>
            </a:r>
          </a:p>
          <a:p>
            <a:pPr>
              <a:lnSpc>
                <a:spcPct val="150000"/>
              </a:lnSpc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kui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paljud neist omavad uuenenud digitehnoloogiat (tahvelarvuteid) </a:t>
            </a:r>
          </a:p>
          <a:p>
            <a:pPr>
              <a:lnSpc>
                <a:spcPct val="150000"/>
              </a:lnSpc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millised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on nende oskused erinevate rakenduste kasutamiseks õppetundides.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62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>
                <a:solidFill>
                  <a:srgbClr val="002060"/>
                </a:solidFill>
              </a:rPr>
              <a:t>Valim</a:t>
            </a:r>
            <a:endParaRPr lang="et-EE" sz="4400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4216909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V</a:t>
            </a:r>
            <a:r>
              <a:rPr lang="et-EE" dirty="0" smtClean="0"/>
              <a:t>iisime </a:t>
            </a:r>
            <a:r>
              <a:rPr lang="et-EE" dirty="0"/>
              <a:t>läbi küsitluse 8. klassi õpilaste ja õpetajate </a:t>
            </a:r>
            <a:r>
              <a:rPr lang="et-EE" dirty="0" smtClean="0"/>
              <a:t>hulgas Võrumaa </a:t>
            </a:r>
            <a:r>
              <a:rPr lang="et-EE" dirty="0"/>
              <a:t>kolmes koolis </a:t>
            </a:r>
            <a:r>
              <a:rPr lang="et-EE" dirty="0" smtClean="0"/>
              <a:t>:</a:t>
            </a:r>
          </a:p>
          <a:p>
            <a:r>
              <a:rPr lang="et-EE" dirty="0" smtClean="0"/>
              <a:t>Võru </a:t>
            </a:r>
            <a:r>
              <a:rPr lang="et-EE" dirty="0"/>
              <a:t>I </a:t>
            </a:r>
            <a:r>
              <a:rPr lang="et-EE" dirty="0" smtClean="0"/>
              <a:t>Põhikool</a:t>
            </a:r>
          </a:p>
          <a:p>
            <a:r>
              <a:rPr lang="et-EE" dirty="0" smtClean="0"/>
              <a:t>Võru </a:t>
            </a:r>
            <a:r>
              <a:rPr lang="et-EE" dirty="0"/>
              <a:t>Kesklinna </a:t>
            </a:r>
            <a:r>
              <a:rPr lang="et-EE" dirty="0" smtClean="0"/>
              <a:t>Kool</a:t>
            </a:r>
          </a:p>
          <a:p>
            <a:r>
              <a:rPr lang="et-EE" dirty="0" smtClean="0"/>
              <a:t>Parksepa Keskkool</a:t>
            </a:r>
          </a:p>
          <a:p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fi-FI" dirty="0" smtClean="0"/>
              <a:t>8</a:t>
            </a:r>
            <a:r>
              <a:rPr lang="fi-FI" dirty="0"/>
              <a:t>. </a:t>
            </a:r>
            <a:r>
              <a:rPr lang="fi-FI" dirty="0" err="1"/>
              <a:t>klassi</a:t>
            </a:r>
            <a:r>
              <a:rPr lang="fi-FI" dirty="0"/>
              <a:t> </a:t>
            </a:r>
            <a:r>
              <a:rPr lang="fi-FI" dirty="0" err="1"/>
              <a:t>õpilasi</a:t>
            </a:r>
            <a:r>
              <a:rPr lang="fi-FI" dirty="0"/>
              <a:t>  </a:t>
            </a:r>
            <a:r>
              <a:rPr lang="et-EE" dirty="0" smtClean="0"/>
              <a:t>oli valimis </a:t>
            </a:r>
            <a:r>
              <a:rPr lang="fi-FI" dirty="0" smtClean="0"/>
              <a:t>89</a:t>
            </a:r>
            <a:r>
              <a:rPr lang="fi-FI" dirty="0"/>
              <a:t>, vastas </a:t>
            </a:r>
            <a:r>
              <a:rPr lang="fi-FI" dirty="0" smtClean="0"/>
              <a:t>67</a:t>
            </a:r>
            <a:r>
              <a:rPr lang="et-EE" dirty="0"/>
              <a:t>  </a:t>
            </a:r>
            <a:r>
              <a:rPr lang="et-EE" dirty="0" smtClean="0"/>
              <a:t>ehk 75%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õpetajaid</a:t>
            </a:r>
            <a:r>
              <a:rPr lang="fi-FI" dirty="0" smtClean="0"/>
              <a:t> </a:t>
            </a:r>
            <a:r>
              <a:rPr lang="fi-FI" dirty="0"/>
              <a:t>109, vastas </a:t>
            </a:r>
            <a:r>
              <a:rPr lang="fi-FI" dirty="0" smtClean="0"/>
              <a:t>48</a:t>
            </a:r>
            <a:r>
              <a:rPr lang="et-EE" dirty="0" smtClean="0"/>
              <a:t> ehk 44%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74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et-EE" dirty="0" smtClean="0">
                <a:solidFill>
                  <a:srgbClr val="002060"/>
                </a:solidFill>
              </a:rPr>
              <a:t>Tahvelarvuti omamine</a:t>
            </a:r>
            <a:endParaRPr lang="et-EE" dirty="0">
              <a:solidFill>
                <a:srgbClr val="002060"/>
              </a:solidFill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3017520" cy="542395"/>
          </a:xfrm>
        </p:spPr>
        <p:txBody>
          <a:bodyPr/>
          <a:lstStyle/>
          <a:p>
            <a:r>
              <a:rPr lang="et-EE" dirty="0" smtClean="0"/>
              <a:t>õpilased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3"/>
          </p:nvPr>
        </p:nvSpPr>
        <p:spPr>
          <a:xfrm>
            <a:off x="5292080" y="1628800"/>
            <a:ext cx="3014708" cy="542394"/>
          </a:xfrm>
        </p:spPr>
        <p:txBody>
          <a:bodyPr/>
          <a:lstStyle/>
          <a:p>
            <a:r>
              <a:rPr lang="et-EE" dirty="0" smtClean="0"/>
              <a:t>õpetajad</a:t>
            </a:r>
            <a:endParaRPr lang="et-E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2338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1683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56612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Õpilastel on mingi nutirakendus 84%, õpetajatel 25% vastanuist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92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328141"/>
          </a:xfrm>
        </p:spPr>
        <p:txBody>
          <a:bodyPr/>
          <a:lstStyle/>
          <a:p>
            <a:pPr algn="l"/>
            <a:r>
              <a:rPr lang="et-EE" sz="800" dirty="0" smtClean="0"/>
              <a:t>.</a:t>
            </a:r>
            <a:endParaRPr lang="et-EE" sz="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3017520" cy="542395"/>
          </a:xfrm>
        </p:spPr>
        <p:txBody>
          <a:bodyPr/>
          <a:lstStyle/>
          <a:p>
            <a:r>
              <a:rPr lang="et-EE" dirty="0" smtClean="0"/>
              <a:t>õpilased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3"/>
          </p:nvPr>
        </p:nvSpPr>
        <p:spPr>
          <a:xfrm>
            <a:off x="5220072" y="1052736"/>
            <a:ext cx="3014708" cy="542394"/>
          </a:xfrm>
        </p:spPr>
        <p:txBody>
          <a:bodyPr/>
          <a:lstStyle/>
          <a:p>
            <a:r>
              <a:rPr lang="et-EE" dirty="0" smtClean="0"/>
              <a:t>õpetajad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57868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69042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19888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On  </a:t>
            </a:r>
            <a:r>
              <a:rPr lang="fi-FI" sz="1400" dirty="0" err="1" smtClean="0"/>
              <a:t>pereliikmel</a:t>
            </a:r>
            <a:r>
              <a:rPr lang="fi-FI" sz="1400" dirty="0" smtClean="0"/>
              <a:t> ja saan </a:t>
            </a:r>
            <a:r>
              <a:rPr lang="fi-FI" sz="1400" dirty="0" err="1" smtClean="0"/>
              <a:t>kasutada</a:t>
            </a:r>
            <a:r>
              <a:rPr lang="fi-FI" sz="1400" dirty="0" smtClean="0"/>
              <a:t> </a:t>
            </a:r>
            <a:r>
              <a:rPr lang="fi-FI" sz="1400" dirty="0" err="1" smtClean="0"/>
              <a:t>kui</a:t>
            </a:r>
            <a:r>
              <a:rPr lang="fi-FI" sz="1400" dirty="0" smtClean="0"/>
              <a:t> vaja</a:t>
            </a:r>
            <a:r>
              <a:rPr lang="et-EE" sz="1400" dirty="0" smtClean="0"/>
              <a:t> -   </a:t>
            </a:r>
            <a:r>
              <a:rPr lang="fi-FI" sz="1400" dirty="0" smtClean="0"/>
              <a:t>3</a:t>
            </a:r>
          </a:p>
          <a:p>
            <a:r>
              <a:rPr lang="fi-FI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Peres </a:t>
            </a:r>
            <a:r>
              <a:rPr lang="fi-FI" sz="1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puudub</a:t>
            </a:r>
            <a:r>
              <a:rPr lang="et-EE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	         -   8</a:t>
            </a:r>
            <a:endParaRPr lang="fi-FI" sz="1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1988840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On  </a:t>
            </a:r>
            <a:r>
              <a:rPr lang="fi-FI" sz="1400" dirty="0" err="1" smtClean="0"/>
              <a:t>pereliikmel</a:t>
            </a:r>
            <a:r>
              <a:rPr lang="fi-FI" sz="1400" dirty="0" smtClean="0"/>
              <a:t> ja saan </a:t>
            </a:r>
            <a:r>
              <a:rPr lang="fi-FI" sz="1400" dirty="0" err="1" smtClean="0"/>
              <a:t>kasutada</a:t>
            </a:r>
            <a:r>
              <a:rPr lang="fi-FI" sz="1400" dirty="0" smtClean="0"/>
              <a:t> </a:t>
            </a:r>
            <a:r>
              <a:rPr lang="fi-FI" sz="1400" dirty="0" err="1" smtClean="0"/>
              <a:t>kui</a:t>
            </a:r>
            <a:r>
              <a:rPr lang="fi-FI" sz="1400" dirty="0" smtClean="0"/>
              <a:t> vaja</a:t>
            </a:r>
            <a:r>
              <a:rPr lang="et-EE" sz="1400" dirty="0" smtClean="0"/>
              <a:t> -   </a:t>
            </a:r>
            <a:r>
              <a:rPr lang="et-EE" sz="1400" dirty="0"/>
              <a:t>6</a:t>
            </a:r>
            <a:endParaRPr lang="fi-FI" sz="1400" dirty="0" smtClean="0"/>
          </a:p>
          <a:p>
            <a:r>
              <a:rPr lang="fi-FI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Peres </a:t>
            </a:r>
            <a:r>
              <a:rPr lang="fi-FI" sz="14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puudub</a:t>
            </a:r>
            <a:r>
              <a:rPr lang="et-EE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		         -   30</a:t>
            </a:r>
            <a:endParaRPr lang="fi-FI" sz="1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24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04205"/>
          </a:xfrm>
        </p:spPr>
        <p:txBody>
          <a:bodyPr/>
          <a:lstStyle/>
          <a:p>
            <a:r>
              <a:rPr lang="et-EE" sz="4400" dirty="0" err="1" smtClean="0">
                <a:solidFill>
                  <a:srgbClr val="002060"/>
                </a:solidFill>
              </a:rPr>
              <a:t>Äpp</a:t>
            </a:r>
            <a:r>
              <a:rPr lang="et-EE" sz="4400" dirty="0" smtClean="0">
                <a:solidFill>
                  <a:srgbClr val="002060"/>
                </a:solidFill>
              </a:rPr>
              <a:t> rakenduste teadlikkus</a:t>
            </a:r>
            <a:endParaRPr lang="et-EE" sz="4400" dirty="0">
              <a:solidFill>
                <a:srgbClr val="002060"/>
              </a:solidFill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3017520" cy="542395"/>
          </a:xfrm>
        </p:spPr>
        <p:txBody>
          <a:bodyPr/>
          <a:lstStyle/>
          <a:p>
            <a:r>
              <a:rPr lang="et-EE" dirty="0" smtClean="0"/>
              <a:t>õpilased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3"/>
          </p:nvPr>
        </p:nvSpPr>
        <p:spPr>
          <a:xfrm>
            <a:off x="5292080" y="1484784"/>
            <a:ext cx="3014708" cy="542394"/>
          </a:xfrm>
        </p:spPr>
        <p:txBody>
          <a:bodyPr/>
          <a:lstStyle/>
          <a:p>
            <a:r>
              <a:rPr lang="et-EE" dirty="0" smtClean="0"/>
              <a:t>õpetajad</a:t>
            </a:r>
            <a:endParaRPr lang="et-E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0" y="2276872"/>
            <a:ext cx="455243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006572" cy="27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22920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Muu: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Snapchat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Office,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Messenger,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eKool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VSCO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Photogrid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PayPal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endParaRPr lang="et-E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30120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Muu: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iMovie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LearningApps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iBooks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Kahhoot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Aurasma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SimpelMind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et-EE" sz="1600" dirty="0" smtClean="0"/>
              <a:t> 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3936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/>
          <a:lstStyle/>
          <a:p>
            <a:r>
              <a:rPr lang="et-EE" sz="4400" dirty="0" err="1" smtClean="0">
                <a:solidFill>
                  <a:srgbClr val="002060"/>
                </a:solidFill>
              </a:rPr>
              <a:t>Äpp</a:t>
            </a:r>
            <a:r>
              <a:rPr lang="et-EE" sz="4400" dirty="0" smtClean="0">
                <a:solidFill>
                  <a:srgbClr val="002060"/>
                </a:solidFill>
              </a:rPr>
              <a:t> rakenduste kasutamine</a:t>
            </a:r>
            <a:endParaRPr lang="et-EE" sz="4400" dirty="0">
              <a:solidFill>
                <a:srgbClr val="002060"/>
              </a:solidFill>
            </a:endParaRPr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46991"/>
              </p:ext>
            </p:extLst>
          </p:nvPr>
        </p:nvGraphicFramePr>
        <p:xfrm>
          <a:off x="838200" y="2038350"/>
          <a:ext cx="746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704"/>
                <a:gridCol w="2376264"/>
                <a:gridCol w="2221632"/>
              </a:tblGrid>
              <a:tr h="370840"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Õpilased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Õpetajad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Õppetöös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1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Isiklikes huvides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29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17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Mõlemas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38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4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Ei</a:t>
                      </a:r>
                      <a:r>
                        <a:rPr lang="et-EE" baseline="0" dirty="0" smtClean="0"/>
                        <a:t> ole</a:t>
                      </a:r>
                      <a:r>
                        <a:rPr lang="et-EE" dirty="0" smtClean="0"/>
                        <a:t> üldse kasutanud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0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smtClean="0"/>
                        <a:t>26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8221"/>
          </a:xfrm>
        </p:spPr>
        <p:txBody>
          <a:bodyPr/>
          <a:lstStyle/>
          <a:p>
            <a:r>
              <a:rPr lang="et-EE" sz="4000" dirty="0" smtClean="0">
                <a:solidFill>
                  <a:srgbClr val="002060"/>
                </a:solidFill>
              </a:rPr>
              <a:t>Nutirakenduste kasutamine ainetunnis</a:t>
            </a:r>
            <a:endParaRPr lang="et-EE" sz="4000" dirty="0">
              <a:solidFill>
                <a:srgbClr val="00206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Ainetunnid: </a:t>
            </a:r>
          </a:p>
          <a:p>
            <a:pPr marL="0" indent="0">
              <a:buNone/>
            </a:pPr>
            <a:endParaRPr lang="et-EE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bioloogia, vene keel, eesti keel, geograafia, loodusõpetus, inimeseõpetus, matemaatika, arvutiõpetus, kunstiõpetus</a:t>
            </a:r>
          </a:p>
          <a:p>
            <a:pPr marL="0" indent="0">
              <a:buNone/>
            </a:pP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Kasutatud rakendused:</a:t>
            </a:r>
          </a:p>
          <a:p>
            <a:pPr marL="0" indent="0">
              <a:buNone/>
            </a:pPr>
            <a:endParaRPr lang="et-EE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eKool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kalkulaator,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Timer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Googel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translater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Googlemaps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sudoku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QR </a:t>
            </a:r>
            <a:r>
              <a:rPr lang="et-E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authority, paper 53,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björk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solistice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beatbox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soundhound,musical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paint pro,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thicket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TC101790492[[fn=Visandiplokk]]</Template>
  <TotalTime>158</TotalTime>
  <Words>430</Words>
  <Application>Microsoft Office PowerPoint</Application>
  <PresentationFormat>Ekraaniseanss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4" baseType="lpstr">
      <vt:lpstr>Sketchbook</vt:lpstr>
      <vt:lpstr>Microsoft PowerPoint Presentation</vt:lpstr>
      <vt:lpstr>Tahvelarvuti ainetunnis – kes on targem, kas õpetaja või õpilane?</vt:lpstr>
      <vt:lpstr>Digipädevus </vt:lpstr>
      <vt:lpstr>Probleemi sõnastamine ja eesmärk</vt:lpstr>
      <vt:lpstr>Valim</vt:lpstr>
      <vt:lpstr>Tahvelarvuti omamine</vt:lpstr>
      <vt:lpstr>.</vt:lpstr>
      <vt:lpstr>Äpp rakenduste teadlikkus</vt:lpstr>
      <vt:lpstr>Äpp rakenduste kasutamine</vt:lpstr>
      <vt:lpstr>Nutirakenduste kasutamine ainetunnis</vt:lpstr>
      <vt:lpstr>Järeldused meie uuringust</vt:lpstr>
      <vt:lpstr>Lisame veel …</vt:lpstr>
      <vt:lpstr>TÄNAME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Tahvelarvuti ainetunnis – kes on targem, kas õpetaja või õpilane?</dc:title>
  <dc:creator>opetaja</dc:creator>
  <cp:lastModifiedBy>opetaja</cp:lastModifiedBy>
  <cp:revision>17</cp:revision>
  <dcterms:created xsi:type="dcterms:W3CDTF">2014-10-20T07:22:14Z</dcterms:created>
  <dcterms:modified xsi:type="dcterms:W3CDTF">2014-11-06T11:51:08Z</dcterms:modified>
</cp:coreProperties>
</file>