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2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t-E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56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28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00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72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7B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eskmine laad 2 – rõhk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Keskmine laad 2 – rõhk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60" d="100"/>
          <a:sy n="160" d="100"/>
        </p:scale>
        <p:origin x="-570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9CB065A-51F9-4CE1-88B0-5DCF4B174B3B}" type="datetimeFigureOut">
              <a:rPr lang="et-EE"/>
              <a:pPr>
                <a:defRPr/>
              </a:pPr>
              <a:t>6.11.2014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t-EE" noProof="0" smtClean="0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 noProof="0" smtClean="0"/>
              <a:t>Muutke teksti laade</a:t>
            </a:r>
          </a:p>
          <a:p>
            <a:pPr lvl="1"/>
            <a:r>
              <a:rPr lang="et-EE" noProof="0" smtClean="0"/>
              <a:t>Teine tase</a:t>
            </a:r>
          </a:p>
          <a:p>
            <a:pPr lvl="2"/>
            <a:r>
              <a:rPr lang="et-EE" noProof="0" smtClean="0"/>
              <a:t>Kolmas tase</a:t>
            </a:r>
          </a:p>
          <a:p>
            <a:pPr lvl="3"/>
            <a:r>
              <a:rPr lang="et-EE" noProof="0" smtClean="0"/>
              <a:t>Neljas tase</a:t>
            </a:r>
          </a:p>
          <a:p>
            <a:pPr lvl="4"/>
            <a:r>
              <a:rPr lang="et-EE" noProof="0" smtClean="0"/>
              <a:t>Viies tase</a:t>
            </a: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E46E0FA-1120-47AE-9109-9EB2487DF6AB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376113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54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24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94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66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75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32EA1-D9F4-41E3-88C9-D0EB1A0FDEB5}" type="datetimeFigureOut">
              <a:rPr lang="et-EE"/>
              <a:pPr>
                <a:defRPr/>
              </a:pPr>
              <a:t>6.11.2014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58920-DD75-439E-A83F-2E967C76494F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8DA08-3A4B-44D6-8D0E-28FF050530A4}" type="datetimeFigureOut">
              <a:rPr lang="et-EE"/>
              <a:pPr>
                <a:defRPr/>
              </a:pPr>
              <a:t>6.11.2014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81947-1543-4299-A2F3-4F09A191D320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90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90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3ED27-60F5-4ECF-ACE5-65D4313909DD}" type="datetimeFigureOut">
              <a:rPr lang="et-EE"/>
              <a:pPr>
                <a:defRPr/>
              </a:pPr>
              <a:t>6.11.2014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E0BE0-04A4-4B35-91A1-7F8D042A3C2C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76DBE-2B9B-497C-B4F6-4674C15656D5}" type="datetimeFigureOut">
              <a:rPr lang="et-EE"/>
              <a:pPr>
                <a:defRPr/>
              </a:pPr>
              <a:t>6.11.2014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D4A4C-A547-481F-B16B-DD876973C50E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5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4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1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8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A8D1C-4EAF-4A9A-B170-8DA10023E498}" type="datetimeFigureOut">
              <a:rPr lang="et-EE"/>
              <a:pPr>
                <a:defRPr/>
              </a:pPr>
              <a:t>6.11.2014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34C4-947D-421F-A475-9A10E1D8D19E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D6603-87B4-4BFA-97DE-E6067CE4F5C6}" type="datetimeFigureOut">
              <a:rPr lang="et-EE"/>
              <a:pPr>
                <a:defRPr/>
              </a:pPr>
              <a:t>6.11.2014</a:t>
            </a:fld>
            <a:endParaRPr lang="et-E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C1036-3EF5-451A-900A-7C12268556E7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0" indent="0">
              <a:buNone/>
              <a:defRPr sz="2000" b="1"/>
            </a:lvl2pPr>
            <a:lvl3pPr marL="914342" indent="0">
              <a:buNone/>
              <a:defRPr sz="1800" b="1"/>
            </a:lvl3pPr>
            <a:lvl4pPr marL="1371512" indent="0">
              <a:buNone/>
              <a:defRPr sz="1600" b="1"/>
            </a:lvl4pPr>
            <a:lvl5pPr marL="1828682" indent="0">
              <a:buNone/>
              <a:defRPr sz="1600" b="1"/>
            </a:lvl5pPr>
            <a:lvl6pPr marL="2285854" indent="0">
              <a:buNone/>
              <a:defRPr sz="1600" b="1"/>
            </a:lvl6pPr>
            <a:lvl7pPr marL="2743024" indent="0">
              <a:buNone/>
              <a:defRPr sz="1600" b="1"/>
            </a:lvl7pPr>
            <a:lvl8pPr marL="3200194" indent="0">
              <a:buNone/>
              <a:defRPr sz="1600" b="1"/>
            </a:lvl8pPr>
            <a:lvl9pPr marL="365736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3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0" indent="0">
              <a:buNone/>
              <a:defRPr sz="2000" b="1"/>
            </a:lvl2pPr>
            <a:lvl3pPr marL="914342" indent="0">
              <a:buNone/>
              <a:defRPr sz="1800" b="1"/>
            </a:lvl3pPr>
            <a:lvl4pPr marL="1371512" indent="0">
              <a:buNone/>
              <a:defRPr sz="1600" b="1"/>
            </a:lvl4pPr>
            <a:lvl5pPr marL="1828682" indent="0">
              <a:buNone/>
              <a:defRPr sz="1600" b="1"/>
            </a:lvl5pPr>
            <a:lvl6pPr marL="2285854" indent="0">
              <a:buNone/>
              <a:defRPr sz="1600" b="1"/>
            </a:lvl6pPr>
            <a:lvl7pPr marL="2743024" indent="0">
              <a:buNone/>
              <a:defRPr sz="1600" b="1"/>
            </a:lvl7pPr>
            <a:lvl8pPr marL="3200194" indent="0">
              <a:buNone/>
              <a:defRPr sz="1600" b="1"/>
            </a:lvl8pPr>
            <a:lvl9pPr marL="365736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3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2F4AA-58DB-480C-B099-B7F91BD5E49C}" type="datetimeFigureOut">
              <a:rPr lang="et-EE"/>
              <a:pPr>
                <a:defRPr/>
              </a:pPr>
              <a:t>6.11.2014</a:t>
            </a:fld>
            <a:endParaRPr lang="et-E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69869-F752-4DB9-96F9-A81DDB499C1C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02996-1302-4AAD-A16E-DFD8B06D631B}" type="datetimeFigureOut">
              <a:rPr lang="et-EE"/>
              <a:pPr>
                <a:defRPr/>
              </a:pPr>
              <a:t>6.11.2014</a:t>
            </a:fld>
            <a:endParaRPr lang="et-E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EF268-E70F-4183-BADE-0DCF80CCAFB5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99803-D96D-4FF5-B9A1-26B6EB58BC6A}" type="datetimeFigureOut">
              <a:rPr lang="et-EE"/>
              <a:pPr>
                <a:defRPr/>
              </a:pPr>
              <a:t>6.11.2014</a:t>
            </a:fld>
            <a:endParaRPr lang="et-E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97EEA-00E8-47DF-A8C1-A7A5D93470F8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6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93" y="364075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6" y="1913473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170" indent="0">
              <a:buNone/>
              <a:defRPr sz="1200"/>
            </a:lvl2pPr>
            <a:lvl3pPr marL="914342" indent="0">
              <a:buNone/>
              <a:defRPr sz="1000"/>
            </a:lvl3pPr>
            <a:lvl4pPr marL="1371512" indent="0">
              <a:buNone/>
              <a:defRPr sz="900"/>
            </a:lvl4pPr>
            <a:lvl5pPr marL="1828682" indent="0">
              <a:buNone/>
              <a:defRPr sz="900"/>
            </a:lvl5pPr>
            <a:lvl6pPr marL="2285854" indent="0">
              <a:buNone/>
              <a:defRPr sz="900"/>
            </a:lvl6pPr>
            <a:lvl7pPr marL="2743024" indent="0">
              <a:buNone/>
              <a:defRPr sz="900"/>
            </a:lvl7pPr>
            <a:lvl8pPr marL="3200194" indent="0">
              <a:buNone/>
              <a:defRPr sz="900"/>
            </a:lvl8pPr>
            <a:lvl9pPr marL="365736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F62FA-2450-439A-A736-3E040DCDE0D7}" type="datetimeFigureOut">
              <a:rPr lang="et-EE"/>
              <a:pPr>
                <a:defRPr/>
              </a:pPr>
              <a:t>6.11.2014</a:t>
            </a:fld>
            <a:endParaRPr lang="et-E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D0B0A-D0D6-4312-A1FE-E4E51FA75C3B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3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0" indent="0">
              <a:buNone/>
              <a:defRPr sz="2800"/>
            </a:lvl2pPr>
            <a:lvl3pPr marL="914342" indent="0">
              <a:buNone/>
              <a:defRPr sz="2400"/>
            </a:lvl3pPr>
            <a:lvl4pPr marL="1371512" indent="0">
              <a:buNone/>
              <a:defRPr sz="2000"/>
            </a:lvl4pPr>
            <a:lvl5pPr marL="1828682" indent="0">
              <a:buNone/>
              <a:defRPr sz="2000"/>
            </a:lvl5pPr>
            <a:lvl6pPr marL="2285854" indent="0">
              <a:buNone/>
              <a:defRPr sz="2000"/>
            </a:lvl6pPr>
            <a:lvl7pPr marL="2743024" indent="0">
              <a:buNone/>
              <a:defRPr sz="2000"/>
            </a:lvl7pPr>
            <a:lvl8pPr marL="3200194" indent="0">
              <a:buNone/>
              <a:defRPr sz="2000"/>
            </a:lvl8pPr>
            <a:lvl9pPr marL="3657366" indent="0">
              <a:buNone/>
              <a:defRPr sz="2000"/>
            </a:lvl9pPr>
          </a:lstStyle>
          <a:p>
            <a:pPr lvl="0"/>
            <a:endParaRPr lang="et-E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4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170" indent="0">
              <a:buNone/>
              <a:defRPr sz="1200"/>
            </a:lvl2pPr>
            <a:lvl3pPr marL="914342" indent="0">
              <a:buNone/>
              <a:defRPr sz="1000"/>
            </a:lvl3pPr>
            <a:lvl4pPr marL="1371512" indent="0">
              <a:buNone/>
              <a:defRPr sz="900"/>
            </a:lvl4pPr>
            <a:lvl5pPr marL="1828682" indent="0">
              <a:buNone/>
              <a:defRPr sz="900"/>
            </a:lvl5pPr>
            <a:lvl6pPr marL="2285854" indent="0">
              <a:buNone/>
              <a:defRPr sz="900"/>
            </a:lvl6pPr>
            <a:lvl7pPr marL="2743024" indent="0">
              <a:buNone/>
              <a:defRPr sz="900"/>
            </a:lvl7pPr>
            <a:lvl8pPr marL="3200194" indent="0">
              <a:buNone/>
              <a:defRPr sz="900"/>
            </a:lvl8pPr>
            <a:lvl9pPr marL="365736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91A79-F71D-49C7-94A8-B77AC4CF5557}" type="datetimeFigureOut">
              <a:rPr lang="et-EE"/>
              <a:pPr>
                <a:defRPr/>
              </a:pPr>
              <a:t>6.11.2014</a:t>
            </a:fld>
            <a:endParaRPr lang="et-E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9206D-8755-4BDA-9651-764528BC37C0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t-EE" smtClean="0"/>
              <a:t>Click to edit Master title style</a:t>
            </a:r>
            <a:endParaRPr lang="et-EE" altLang="et-EE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t-EE" smtClean="0"/>
              <a:t>Click to edit Master text styles</a:t>
            </a:r>
          </a:p>
          <a:p>
            <a:pPr lvl="1"/>
            <a:r>
              <a:rPr lang="en-US" altLang="et-EE" smtClean="0"/>
              <a:t>Second level</a:t>
            </a:r>
          </a:p>
          <a:p>
            <a:pPr lvl="2"/>
            <a:r>
              <a:rPr lang="en-US" altLang="et-EE" smtClean="0"/>
              <a:t>Third level</a:t>
            </a:r>
          </a:p>
          <a:p>
            <a:pPr lvl="3"/>
            <a:r>
              <a:rPr lang="en-US" altLang="et-EE" smtClean="0"/>
              <a:t>Fourth level</a:t>
            </a:r>
          </a:p>
          <a:p>
            <a:pPr lvl="4"/>
            <a:r>
              <a:rPr lang="en-US" altLang="et-EE" smtClean="0"/>
              <a:t>Fifth level</a:t>
            </a:r>
            <a:endParaRPr lang="et-EE" altLang="et-EE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37B4A0-2BEF-4510-97D2-237B00AA4284}" type="datetimeFigureOut">
              <a:rPr lang="et-EE"/>
              <a:pPr>
                <a:defRPr/>
              </a:pPr>
              <a:t>6.11.2014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00A65C-46FA-475F-9555-7575FDA41A66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3" r:id="rId1"/>
    <p:sldLayoutId id="2147484214" r:id="rId2"/>
    <p:sldLayoutId id="2147484215" r:id="rId3"/>
    <p:sldLayoutId id="2147484216" r:id="rId4"/>
    <p:sldLayoutId id="2147484217" r:id="rId5"/>
    <p:sldLayoutId id="2147484218" r:id="rId6"/>
    <p:sldLayoutId id="2147484219" r:id="rId7"/>
    <p:sldLayoutId id="2147484220" r:id="rId8"/>
    <p:sldLayoutId id="2147484221" r:id="rId9"/>
    <p:sldLayoutId id="2147484222" r:id="rId10"/>
    <p:sldLayoutId id="214748422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7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4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1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68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38" indent="-228586" algn="l" defTabSz="91434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10" indent="-228586" algn="l" defTabSz="91434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80" indent="-228586" algn="l" defTabSz="91434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50" indent="-228586" algn="l" defTabSz="91434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0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2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2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82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54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24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94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66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58E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Placeholder 4"/>
          <p:cNvSpPr txBox="1">
            <a:spLocks/>
          </p:cNvSpPr>
          <p:nvPr/>
        </p:nvSpPr>
        <p:spPr bwMode="auto">
          <a:xfrm>
            <a:off x="360363" y="1552575"/>
            <a:ext cx="3030537" cy="8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b"/>
          <a:lstStyle/>
          <a:p>
            <a:pPr>
              <a:spcBef>
                <a:spcPct val="20000"/>
              </a:spcBef>
              <a:buFont typeface="Arial" charset="0"/>
              <a:buNone/>
            </a:pPr>
            <a:endParaRPr lang="et-EE" altLang="et-EE" sz="2400" b="1"/>
          </a:p>
        </p:txBody>
      </p:sp>
      <p:sp>
        <p:nvSpPr>
          <p:cNvPr id="2051" name="Text Placeholder 6"/>
          <p:cNvSpPr txBox="1">
            <a:spLocks/>
          </p:cNvSpPr>
          <p:nvPr/>
        </p:nvSpPr>
        <p:spPr bwMode="auto">
          <a:xfrm>
            <a:off x="3500438" y="1552575"/>
            <a:ext cx="3032125" cy="8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b"/>
          <a:lstStyle/>
          <a:p>
            <a:pPr>
              <a:spcBef>
                <a:spcPct val="20000"/>
              </a:spcBef>
              <a:buFont typeface="Arial" charset="0"/>
              <a:buNone/>
            </a:pPr>
            <a:endParaRPr lang="et-EE" altLang="et-EE" sz="2400" b="1"/>
          </a:p>
        </p:txBody>
      </p:sp>
      <p:sp>
        <p:nvSpPr>
          <p:cNvPr id="25" name="Rounded Rectangle 24"/>
          <p:cNvSpPr/>
          <p:nvPr/>
        </p:nvSpPr>
        <p:spPr>
          <a:xfrm>
            <a:off x="115888" y="107950"/>
            <a:ext cx="6626225" cy="8135938"/>
          </a:xfrm>
          <a:prstGeom prst="roundRect">
            <a:avLst>
              <a:gd name="adj" fmla="val 382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4" tIns="45717" rIns="91434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t-EE"/>
          </a:p>
        </p:txBody>
      </p:sp>
      <p:sp>
        <p:nvSpPr>
          <p:cNvPr id="2053" name="Title 22"/>
          <p:cNvSpPr>
            <a:spLocks noGrp="1"/>
          </p:cNvSpPr>
          <p:nvPr>
            <p:ph type="title"/>
          </p:nvPr>
        </p:nvSpPr>
        <p:spPr>
          <a:xfrm>
            <a:off x="350838" y="330300"/>
            <a:ext cx="6191250" cy="539750"/>
          </a:xfrm>
        </p:spPr>
        <p:txBody>
          <a:bodyPr/>
          <a:lstStyle/>
          <a:p>
            <a:pPr eaLnBrk="1" hangingPunct="1"/>
            <a:r>
              <a:rPr lang="et-EE" altLang="et-EE" sz="18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DIGIPÄDEVUS?!</a:t>
            </a:r>
            <a:br>
              <a:rPr lang="et-EE" altLang="et-EE" sz="18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</a:br>
            <a:r>
              <a:rPr lang="et-EE" altLang="et-EE" sz="18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Kes on pädevam – õpilane või õpetaja?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15888" y="8316913"/>
            <a:ext cx="6626225" cy="71913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4" tIns="45717" rIns="91434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t-EE"/>
          </a:p>
        </p:txBody>
      </p:sp>
      <p:pic>
        <p:nvPicPr>
          <p:cNvPr id="2055" name="Content Placeholder 20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21163" y="8532813"/>
            <a:ext cx="2265362" cy="306387"/>
          </a:xfrm>
        </p:spPr>
      </p:pic>
      <p:pic>
        <p:nvPicPr>
          <p:cNvPr id="2056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51125" y="8362950"/>
            <a:ext cx="12096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2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2150" y="8316913"/>
            <a:ext cx="1690688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itle 22"/>
          <p:cNvSpPr txBox="1">
            <a:spLocks/>
          </p:cNvSpPr>
          <p:nvPr/>
        </p:nvSpPr>
        <p:spPr>
          <a:xfrm>
            <a:off x="278164" y="949456"/>
            <a:ext cx="1439863" cy="628650"/>
          </a:xfrm>
          <a:prstGeom prst="rect">
            <a:avLst/>
          </a:prstGeom>
        </p:spPr>
        <p:txBody>
          <a:bodyPr lIns="91434" tIns="45717" rIns="91434" bIns="45717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t-EE" sz="120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Karin </a:t>
            </a:r>
            <a:r>
              <a:rPr lang="et-EE" sz="1200" dirty="0" err="1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Tepaskent</a:t>
            </a:r>
            <a:endParaRPr lang="et-EE" sz="12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l" fontAlgn="auto">
              <a:spcAft>
                <a:spcPts val="0"/>
              </a:spcAft>
              <a:defRPr/>
            </a:pPr>
            <a:endParaRPr lang="et-EE" sz="4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et-EE" sz="1200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Heli </a:t>
            </a:r>
            <a:r>
              <a:rPr lang="et-EE" sz="1200" dirty="0" err="1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Maaslieb</a:t>
            </a:r>
            <a:endParaRPr lang="et-EE" sz="12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l" fontAlgn="auto">
              <a:spcAft>
                <a:spcPts val="0"/>
              </a:spcAft>
              <a:defRPr/>
            </a:pPr>
            <a:endParaRPr lang="et-EE" sz="12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" name="Title 22"/>
          <p:cNvSpPr txBox="1">
            <a:spLocks/>
          </p:cNvSpPr>
          <p:nvPr/>
        </p:nvSpPr>
        <p:spPr>
          <a:xfrm>
            <a:off x="4008438" y="835025"/>
            <a:ext cx="1619250" cy="892175"/>
          </a:xfrm>
          <a:prstGeom prst="rect">
            <a:avLst/>
          </a:prstGeom>
        </p:spPr>
        <p:txBody>
          <a:bodyPr lIns="91434" tIns="45717" rIns="91434" bIns="45717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t-EE" sz="18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" name="Title 22"/>
          <p:cNvSpPr txBox="1">
            <a:spLocks/>
          </p:cNvSpPr>
          <p:nvPr/>
        </p:nvSpPr>
        <p:spPr>
          <a:xfrm>
            <a:off x="360363" y="1763713"/>
            <a:ext cx="6172200" cy="6264275"/>
          </a:xfrm>
          <a:prstGeom prst="rect">
            <a:avLst/>
          </a:prstGeom>
        </p:spPr>
        <p:txBody>
          <a:bodyPr lIns="91434" tIns="45717" rIns="91434" bIns="45717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endParaRPr lang="et-EE" sz="1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061" name="Picture 1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19713" y="519212"/>
            <a:ext cx="1239837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Box 17"/>
          <p:cNvSpPr txBox="1"/>
          <p:nvPr/>
        </p:nvSpPr>
        <p:spPr>
          <a:xfrm>
            <a:off x="276225" y="1516162"/>
            <a:ext cx="6272213" cy="46355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34" tIns="45717" rIns="91434" bIns="45717">
            <a:spAutoFit/>
          </a:bodyPr>
          <a:lstStyle/>
          <a:p>
            <a:pPr>
              <a:defRPr/>
            </a:pPr>
            <a:r>
              <a:rPr lang="et-EE" sz="12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DIGIPÄDEVUS</a:t>
            </a:r>
            <a:r>
              <a:rPr lang="et-EE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t-E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suutlikkus kasutada uuenevat digitehnoloogiat toimetulekuks kiiresti muutuvas </a:t>
            </a:r>
            <a:r>
              <a:rPr lang="et-EE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ühiskonnas… </a:t>
            </a:r>
            <a:r>
              <a:rPr lang="et-E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(Põhikooli </a:t>
            </a:r>
            <a:r>
              <a:rPr lang="et-EE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riiklik õppekava, </a:t>
            </a:r>
            <a:r>
              <a:rPr lang="et-EE" sz="12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bit.ly/</a:t>
            </a:r>
            <a:r>
              <a:rPr lang="et-EE" sz="12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digipadevus)</a:t>
            </a:r>
            <a:endParaRPr lang="et-EE" sz="1200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3" name="TextBox 18"/>
          <p:cNvSpPr txBox="1">
            <a:spLocks noChangeArrowheads="1"/>
          </p:cNvSpPr>
          <p:nvPr/>
        </p:nvSpPr>
        <p:spPr bwMode="auto">
          <a:xfrm>
            <a:off x="266400" y="2012817"/>
            <a:ext cx="6307160" cy="830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4" tIns="45717" rIns="91434" bIns="45717">
            <a:spAutoFit/>
          </a:bodyPr>
          <a:lstStyle/>
          <a:p>
            <a:r>
              <a:rPr lang="et-EE" altLang="et-EE" sz="1200" b="1" dirty="0">
                <a:solidFill>
                  <a:srgbClr val="0070C0"/>
                </a:solidFill>
                <a:latin typeface="Arial" charset="0"/>
              </a:rPr>
              <a:t>Probleemi sõnastamine ja </a:t>
            </a:r>
            <a:r>
              <a:rPr lang="et-EE" altLang="et-EE" sz="1200" b="1" dirty="0" smtClean="0">
                <a:solidFill>
                  <a:srgbClr val="0070C0"/>
                </a:solidFill>
                <a:latin typeface="Arial" charset="0"/>
              </a:rPr>
              <a:t>eesmärk:</a:t>
            </a:r>
            <a:endParaRPr lang="et-EE" altLang="et-EE" sz="1200" b="1" dirty="0">
              <a:solidFill>
                <a:srgbClr val="0070C0"/>
              </a:solidFill>
              <a:latin typeface="Arial" charset="0"/>
            </a:endParaRPr>
          </a:p>
          <a:p>
            <a:pPr algn="just"/>
            <a:r>
              <a:rPr lang="et-EE" altLang="et-EE" sz="1200" dirty="0" smtClean="0">
                <a:solidFill>
                  <a:srgbClr val="000000"/>
                </a:solidFill>
                <a:latin typeface="Arial" charset="0"/>
              </a:rPr>
              <a:t>Soovisime </a:t>
            </a:r>
            <a:r>
              <a:rPr lang="et-EE" altLang="et-EE" sz="1200" dirty="0">
                <a:solidFill>
                  <a:srgbClr val="000000"/>
                </a:solidFill>
                <a:latin typeface="Arial" charset="0"/>
              </a:rPr>
              <a:t>teada, kui paljud õpilased ja õpetajad on valmis uuenevat tehnoloogiat tundides </a:t>
            </a:r>
            <a:r>
              <a:rPr lang="et-EE" altLang="et-EE" sz="1200" dirty="0" smtClean="0">
                <a:solidFill>
                  <a:srgbClr val="000000"/>
                </a:solidFill>
                <a:latin typeface="Arial" charset="0"/>
              </a:rPr>
              <a:t>kasutama, </a:t>
            </a:r>
            <a:r>
              <a:rPr lang="et-EE" altLang="et-EE" sz="1200" dirty="0">
                <a:solidFill>
                  <a:srgbClr val="000000"/>
                </a:solidFill>
                <a:latin typeface="Arial" charset="0"/>
              </a:rPr>
              <a:t>kui </a:t>
            </a:r>
            <a:r>
              <a:rPr lang="et-EE" altLang="et-EE" sz="1200" dirty="0" smtClean="0">
                <a:solidFill>
                  <a:srgbClr val="000000"/>
                </a:solidFill>
                <a:latin typeface="Arial" charset="0"/>
              </a:rPr>
              <a:t>paljudel on tahvelarvutid ning </a:t>
            </a:r>
            <a:r>
              <a:rPr lang="et-EE" altLang="et-EE" sz="1200" dirty="0">
                <a:solidFill>
                  <a:srgbClr val="000000"/>
                </a:solidFill>
                <a:latin typeface="Arial" charset="0"/>
              </a:rPr>
              <a:t>millised on </a:t>
            </a:r>
            <a:r>
              <a:rPr lang="et-EE" altLang="et-EE" sz="1200" dirty="0" smtClean="0">
                <a:solidFill>
                  <a:srgbClr val="000000"/>
                </a:solidFill>
                <a:latin typeface="Arial" charset="0"/>
              </a:rPr>
              <a:t>õpilaste ja õpetajate oskused erinevate rakenduste kasutamiseks õppetundides.</a:t>
            </a:r>
            <a:endParaRPr lang="et-EE" altLang="et-EE" sz="12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64" name="TextBox 19"/>
          <p:cNvSpPr txBox="1">
            <a:spLocks noChangeArrowheads="1"/>
          </p:cNvSpPr>
          <p:nvPr/>
        </p:nvSpPr>
        <p:spPr bwMode="auto">
          <a:xfrm>
            <a:off x="-4779963" y="468313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7" rIns="91434" bIns="45717">
            <a:spAutoFit/>
          </a:bodyPr>
          <a:lstStyle/>
          <a:p>
            <a:endParaRPr lang="et-EE" altLang="et-EE"/>
          </a:p>
        </p:txBody>
      </p:sp>
      <p:sp>
        <p:nvSpPr>
          <p:cNvPr id="2065" name="TextBox 20"/>
          <p:cNvSpPr txBox="1">
            <a:spLocks noChangeArrowheads="1"/>
          </p:cNvSpPr>
          <p:nvPr/>
        </p:nvSpPr>
        <p:spPr bwMode="auto">
          <a:xfrm>
            <a:off x="265113" y="2798763"/>
            <a:ext cx="31813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>
            <a:spAutoFit/>
          </a:bodyPr>
          <a:lstStyle/>
          <a:p>
            <a:r>
              <a:rPr lang="et-EE" altLang="et-EE" sz="1200" b="1" dirty="0" smtClean="0">
                <a:solidFill>
                  <a:srgbClr val="0070C0"/>
                </a:solidFill>
                <a:latin typeface="Arial" charset="0"/>
              </a:rPr>
              <a:t>Valim:</a:t>
            </a:r>
            <a:endParaRPr lang="et-EE" altLang="et-EE" sz="1200" b="1" dirty="0">
              <a:solidFill>
                <a:srgbClr val="0070C0"/>
              </a:solidFill>
              <a:latin typeface="Arial" charset="0"/>
            </a:endParaRPr>
          </a:p>
          <a:p>
            <a:r>
              <a:rPr lang="et-EE" altLang="et-EE" sz="1200" dirty="0" smtClean="0">
                <a:solidFill>
                  <a:srgbClr val="000000"/>
                </a:solidFill>
                <a:latin typeface="Arial" charset="0"/>
              </a:rPr>
              <a:t>Viisime läbi küsitluse Võrumaa </a:t>
            </a:r>
            <a:r>
              <a:rPr lang="et-EE" altLang="et-EE" sz="1200" dirty="0">
                <a:solidFill>
                  <a:srgbClr val="000000"/>
                </a:solidFill>
                <a:latin typeface="Arial" charset="0"/>
              </a:rPr>
              <a:t>kolmes </a:t>
            </a:r>
            <a:r>
              <a:rPr lang="et-EE" altLang="et-EE" sz="1200" dirty="0" smtClean="0">
                <a:solidFill>
                  <a:srgbClr val="000000"/>
                </a:solidFill>
                <a:latin typeface="Arial" charset="0"/>
              </a:rPr>
              <a:t>kooli </a:t>
            </a:r>
            <a:r>
              <a:rPr lang="et-EE" altLang="et-EE" sz="1200" dirty="0">
                <a:solidFill>
                  <a:srgbClr val="000000"/>
                </a:solidFill>
                <a:latin typeface="Arial" charset="0"/>
              </a:rPr>
              <a:t>(Võru I Põhikool, Võru Kesklinna Kool ja Parksepa Keskkool) </a:t>
            </a:r>
            <a:r>
              <a:rPr lang="et-EE" altLang="et-EE" sz="1200" dirty="0" smtClean="0">
                <a:solidFill>
                  <a:srgbClr val="000000"/>
                </a:solidFill>
                <a:latin typeface="Arial" charset="0"/>
              </a:rPr>
              <a:t>8</a:t>
            </a:r>
            <a:r>
              <a:rPr lang="et-EE" altLang="et-EE" sz="1200" dirty="0">
                <a:solidFill>
                  <a:srgbClr val="000000"/>
                </a:solidFill>
                <a:latin typeface="Arial" charset="0"/>
              </a:rPr>
              <a:t>. klassi õpilaste ja õpetajate </a:t>
            </a:r>
            <a:r>
              <a:rPr lang="et-EE" altLang="et-EE" sz="1200" dirty="0" smtClean="0">
                <a:solidFill>
                  <a:srgbClr val="000000"/>
                </a:solidFill>
                <a:latin typeface="Arial" charset="0"/>
              </a:rPr>
              <a:t>hulgas.</a:t>
            </a:r>
            <a:endParaRPr lang="et-EE" altLang="et-EE" sz="12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66" name="TextBox 21"/>
          <p:cNvSpPr txBox="1">
            <a:spLocks noChangeArrowheads="1"/>
          </p:cNvSpPr>
          <p:nvPr/>
        </p:nvSpPr>
        <p:spPr bwMode="auto">
          <a:xfrm>
            <a:off x="3643313" y="2851150"/>
            <a:ext cx="2928959" cy="646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7" tIns="45719" rIns="91437" bIns="45719">
            <a:spAutoFit/>
          </a:bodyPr>
          <a:lstStyle/>
          <a:p>
            <a:r>
              <a:rPr lang="et-EE" altLang="et-EE" sz="1200" b="1" dirty="0">
                <a:solidFill>
                  <a:srgbClr val="0070C0"/>
                </a:solidFill>
                <a:latin typeface="Arial" charset="0"/>
              </a:rPr>
              <a:t>Valimisse </a:t>
            </a:r>
            <a:r>
              <a:rPr lang="et-EE" altLang="et-EE" sz="1200" b="1" dirty="0" smtClean="0">
                <a:solidFill>
                  <a:srgbClr val="0070C0"/>
                </a:solidFill>
                <a:latin typeface="Arial" charset="0"/>
              </a:rPr>
              <a:t>kuulus:</a:t>
            </a:r>
            <a:endParaRPr lang="et-EE" altLang="et-EE" sz="1200" b="1" dirty="0">
              <a:solidFill>
                <a:srgbClr val="0070C0"/>
              </a:solidFill>
              <a:latin typeface="Arial" charset="0"/>
            </a:endParaRPr>
          </a:p>
          <a:p>
            <a:r>
              <a:rPr lang="et-EE" altLang="et-EE" sz="1200" dirty="0" smtClean="0">
                <a:solidFill>
                  <a:srgbClr val="000000"/>
                </a:solidFill>
                <a:latin typeface="Arial" charset="0"/>
              </a:rPr>
              <a:t>8</a:t>
            </a:r>
            <a:r>
              <a:rPr lang="et-EE" altLang="et-EE" sz="1200" dirty="0">
                <a:solidFill>
                  <a:srgbClr val="000000"/>
                </a:solidFill>
                <a:latin typeface="Arial" charset="0"/>
              </a:rPr>
              <a:t>. klassi õpilasi  89, vastas </a:t>
            </a:r>
            <a:r>
              <a:rPr lang="et-EE" altLang="et-EE" sz="1200" dirty="0" smtClean="0">
                <a:solidFill>
                  <a:srgbClr val="000000"/>
                </a:solidFill>
                <a:latin typeface="Arial" charset="0"/>
              </a:rPr>
              <a:t>67</a:t>
            </a:r>
          </a:p>
          <a:p>
            <a:r>
              <a:rPr lang="et-EE" altLang="et-EE" sz="1200" dirty="0" smtClean="0">
                <a:solidFill>
                  <a:srgbClr val="000000"/>
                </a:solidFill>
                <a:latin typeface="Arial" charset="0"/>
              </a:rPr>
              <a:t>õpetajaid </a:t>
            </a:r>
            <a:r>
              <a:rPr lang="et-EE" altLang="et-EE" sz="1200" dirty="0">
                <a:solidFill>
                  <a:srgbClr val="000000"/>
                </a:solidFill>
                <a:latin typeface="Arial" charset="0"/>
              </a:rPr>
              <a:t>109, vastas 48</a:t>
            </a:r>
          </a:p>
        </p:txBody>
      </p:sp>
      <p:graphicFrame>
        <p:nvGraphicFramePr>
          <p:cNvPr id="31" name="Tabel 30"/>
          <p:cNvGraphicFramePr>
            <a:graphicFrameLocks noGrp="1"/>
          </p:cNvGraphicFramePr>
          <p:nvPr/>
        </p:nvGraphicFramePr>
        <p:xfrm>
          <a:off x="276225" y="3857620"/>
          <a:ext cx="6284914" cy="27389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42457"/>
                <a:gridCol w="3142457"/>
              </a:tblGrid>
              <a:tr h="273050">
                <a:tc>
                  <a:txBody>
                    <a:bodyPr/>
                    <a:lstStyle/>
                    <a:p>
                      <a:pPr algn="ctr"/>
                      <a:r>
                        <a:rPr lang="et-EE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õpilased</a:t>
                      </a:r>
                      <a:endParaRPr lang="et-EE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7" marR="91437" marT="45508" marB="455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õpetajad</a:t>
                      </a:r>
                      <a:endParaRPr lang="et-E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7" marR="91437" marT="45508" marB="45508"/>
                </a:tc>
              </a:tr>
            </a:tbl>
          </a:graphicData>
        </a:graphic>
      </p:graphicFrame>
      <p:pic>
        <p:nvPicPr>
          <p:cNvPr id="2075" name="Picture 1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28" y="4176713"/>
            <a:ext cx="20002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76" name="Picture 1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41738" y="4167188"/>
            <a:ext cx="2816225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77" name="Picture 1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643446" y="5648325"/>
            <a:ext cx="1919288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78" name="Picture 1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84400" y="5761038"/>
            <a:ext cx="20574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48" name="Vasak-paremnool 2047"/>
          <p:cNvSpPr/>
          <p:nvPr/>
        </p:nvSpPr>
        <p:spPr>
          <a:xfrm>
            <a:off x="2384425" y="5761038"/>
            <a:ext cx="2232025" cy="866775"/>
          </a:xfrm>
          <a:prstGeom prst="left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t-E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Teadlikkus rakendustest</a:t>
            </a:r>
            <a:endParaRPr lang="et-E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9" name="Vasak-paremnool 2048"/>
          <p:cNvSpPr/>
          <p:nvPr/>
        </p:nvSpPr>
        <p:spPr>
          <a:xfrm>
            <a:off x="2325688" y="4427538"/>
            <a:ext cx="1406525" cy="720725"/>
          </a:xfrm>
          <a:prstGeom prst="left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t-EE" sz="1200" dirty="0">
                <a:latin typeface="Arial" panose="020B0604020202020204" pitchFamily="34" charset="0"/>
                <a:cs typeface="Arial" panose="020B0604020202020204" pitchFamily="34" charset="0"/>
              </a:rPr>
              <a:t>Tahvelarvuti omamine</a:t>
            </a:r>
          </a:p>
        </p:txBody>
      </p:sp>
      <p:sp>
        <p:nvSpPr>
          <p:cNvPr id="2052" name="TextBox 2051"/>
          <p:cNvSpPr txBox="1"/>
          <p:nvPr/>
        </p:nvSpPr>
        <p:spPr>
          <a:xfrm>
            <a:off x="276225" y="7015163"/>
            <a:ext cx="6246813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t-EE" sz="1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Järeldused:</a:t>
            </a:r>
            <a:endParaRPr lang="et-EE" sz="1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t-E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õpilased kasutavad tahvelarvuteid õpetajatest tunduvalt </a:t>
            </a:r>
            <a:r>
              <a:rPr lang="et-EE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rohkem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t-EE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õppetundides kasutavad õpetajad erinevaid rakendusi minimaalselt</a:t>
            </a:r>
            <a:endParaRPr lang="et-EE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t-E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õpetajatel </a:t>
            </a:r>
            <a:r>
              <a:rPr lang="et-EE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t-EE" sz="12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vähe oskusi ja </a:t>
            </a:r>
            <a:r>
              <a:rPr lang="et-EE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erinevatel põhjustel puuduvad isiklikud </a:t>
            </a:r>
            <a:r>
              <a:rPr lang="et-E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tahvelarvutid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t-EE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täienduskoolitused on vajalikud ning neile peaks </a:t>
            </a:r>
            <a:r>
              <a:rPr lang="et-E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järgnema </a:t>
            </a:r>
            <a:r>
              <a:rPr lang="et-EE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tahvelarvutite kasutuselevõtt koolides, vastasel juhul koolitusel õpitu unustatakse</a:t>
            </a:r>
            <a:endParaRPr lang="et-EE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2" name="Pilt 1" descr="C:\Users\opetaja\AppData\Local\Microsoft\Windows\Temporary Internet Files\Content.IE5\O0DXD4K7\qrcode.png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118" y="935354"/>
            <a:ext cx="504056" cy="46829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2198926" y="1019104"/>
            <a:ext cx="26908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100" dirty="0" smtClean="0"/>
              <a:t>Vt kursusel „</a:t>
            </a:r>
            <a:r>
              <a:rPr lang="et-EE" sz="1100" dirty="0" err="1"/>
              <a:t>i</a:t>
            </a:r>
            <a:r>
              <a:rPr lang="et-EE" sz="1100" dirty="0" err="1" smtClean="0"/>
              <a:t>Padide</a:t>
            </a:r>
            <a:r>
              <a:rPr lang="et-EE" sz="1100" dirty="0" smtClean="0"/>
              <a:t> </a:t>
            </a:r>
            <a:r>
              <a:rPr lang="et-EE" sz="1100" dirty="0"/>
              <a:t>kasutamine aineõppes“</a:t>
            </a:r>
          </a:p>
          <a:p>
            <a:r>
              <a:rPr lang="et-EE" sz="1100" dirty="0"/>
              <a:t>valminud </a:t>
            </a:r>
            <a:r>
              <a:rPr lang="et-EE" sz="1100" dirty="0" smtClean="0"/>
              <a:t>õppefilmi: </a:t>
            </a:r>
            <a:r>
              <a:rPr lang="et-EE" sz="1100" u="sng" dirty="0" err="1"/>
              <a:t>bit.ly/oppefilm</a:t>
            </a:r>
            <a:endParaRPr lang="en-GB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</TotalTime>
  <Words>161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DIGIPÄDEVUS?! Kes on pädevam – õpilane või õpetaja?</vt:lpstr>
    </vt:vector>
  </TitlesOfParts>
  <Company>Tartu Ülikool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UT</dc:creator>
  <cp:lastModifiedBy>UT</cp:lastModifiedBy>
  <cp:revision>29</cp:revision>
  <cp:lastPrinted>2014-10-15T10:22:59Z</cp:lastPrinted>
  <dcterms:created xsi:type="dcterms:W3CDTF">2014-09-07T14:57:37Z</dcterms:created>
  <dcterms:modified xsi:type="dcterms:W3CDTF">2014-11-06T11:14:21Z</dcterms:modified>
</cp:coreProperties>
</file>